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3250-0675-F89E-0357-3C54C7FAD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C645D-F738-44A7-E789-389480F4D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8F910-42A9-6012-D569-D7BA90C81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1BDB5-E67E-6317-B407-05E14EAD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30F3A-8956-FA7E-F8DF-D127146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045B4-E29C-7806-E9BC-7597E00F6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BD5EE-01E1-067B-8A78-35C27AF2B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6C9DB-B4B6-0CF5-B949-260778BF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EBB75-1E03-6C99-88BF-2040F85D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1CFD2-A244-6983-49BC-692791922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9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FB27A6-FB24-1CC6-2933-96E68321E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04FF5E-E67B-3981-AD22-47FF94D17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18A8E-2B35-897F-140D-24EB0B9A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AEC9B-9CE3-AFDF-CCA8-5A89F022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CCE73-313C-C307-3A21-7C2882EF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0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DC90-9BF5-865A-BC4C-F02A8EBF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C6438-715E-1FA9-3111-96AC143A2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21FF7-2745-672A-258E-EEF8E758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FB9EF-29CE-A3D5-33EA-EAEF3E67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7877C-31B3-5271-6B5D-3BA5D36AA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0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D7C7-64A7-331E-8300-95F6A561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1FEC-1865-FBEF-F77F-343C5165B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4F3A9-96FD-0042-EB43-38F91B2E6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2C6C1-6576-DCC5-C6A9-B3157C1E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24F36-8CC8-4ED7-B5B6-5F511B28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7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76FE3-E807-8568-C176-8D7968C5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E9FB-9A1F-B9E4-4C91-9AA235A227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04165-AF96-5576-97F7-5B17422C6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EAAD4-9D1D-8B13-2812-9A6C7100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186BC-F208-F9D1-7A9F-99A679C5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5B5D9-AB53-05D9-0ABB-83A538A6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6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1FA0-FFA3-0840-7C96-37C63BFC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FBB3F-0D52-6251-A0B2-6FEB8A11A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F0785-BD90-3A03-5E1E-E7DAC9A11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79092B-7C0E-1EEA-2EAF-CDF4905C3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227E3-3941-B1FE-0A0A-0AFEB22A5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4FB9-55DF-7B29-11C9-4C0FADC54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E253F2-0A4E-1122-631B-4479B09E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9D801-C3A6-3BE0-3E47-93A19884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9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10C28-5B23-8848-FEE7-C89BACE06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A6139-B6A4-4C73-4608-A8A42487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98FF3-553A-0A11-27D4-F6A6ABC54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FDA55-2105-AD86-2BB4-C1809D48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5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AF4857-C55D-595D-AFE3-A4947599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3308C-E388-FA15-F4E0-65DF9C020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8F5AE-7E2C-B37E-4C83-FEC23D46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29C2-72E7-EE4D-1A7F-459EE602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39A62-F27E-8843-92D8-56B285B21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CA64F-497A-97CD-B573-2CBFB9CEE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34A55-D234-DA04-16C1-2973F1DE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36DA4-BA5F-EA60-D5A6-15C3FA7D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6D0FB-AD73-D81A-289E-793A9F27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1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0511A-5C7A-5078-6AB1-A1A9496D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2BCE57-F3D8-8B47-3BDD-D567E0C78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C51EA-02BF-7BB2-67C9-C808E31DF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21899-9092-6F5B-61B9-975890600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1C2B5-0E36-919B-1F43-EEAA56D24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14D98-724E-FBED-994D-D47B00EC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7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539B8-9AA7-D235-CD52-53B99012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26495-8235-53EE-F258-5DD3FB6D6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1C813-6CB2-2773-053E-D4370E639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51E15-EA54-4A53-9D39-DC7F13C0C4D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7AC1-E3BD-9B7B-C160-66551E8DA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7E40-9F99-1A39-BC9C-81CF60F42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676FB-6D2C-464D-A86F-CE8976D7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C02D2FC-4C7F-C275-0F53-9D9B589A45BB}"/>
              </a:ext>
            </a:extLst>
          </p:cNvPr>
          <p:cNvSpPr txBox="1"/>
          <p:nvPr/>
        </p:nvSpPr>
        <p:spPr>
          <a:xfrm>
            <a:off x="360062" y="363915"/>
            <a:ext cx="1130285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Sacramento's Rental Market in December 2024: A Year in Review</a:t>
            </a:r>
          </a:p>
          <a:p>
            <a:endParaRPr lang="en-US" dirty="0"/>
          </a:p>
          <a:p>
            <a:r>
              <a:rPr lang="en-US" dirty="0"/>
              <a:t>Sacramento's rental market in 2024 has experienced a dynamic year, influenced by a mix of factors including economic trends, job growth, and evolving renter preferences.</a:t>
            </a:r>
          </a:p>
          <a:p>
            <a:endParaRPr lang="en-US" dirty="0"/>
          </a:p>
          <a:p>
            <a:r>
              <a:rPr lang="en-US" dirty="0"/>
              <a:t>While specific December 2024 data is not yet available, we can analyze the year's trends to anticipate potential market conditions:</a:t>
            </a:r>
          </a:p>
          <a:p>
            <a:pPr algn="ctr"/>
            <a:r>
              <a:rPr lang="en-US" b="1" dirty="0"/>
              <a:t>Rent Growth</a:t>
            </a:r>
          </a:p>
          <a:p>
            <a:r>
              <a:rPr lang="en-US" dirty="0"/>
              <a:t>Rents in Sacramento have shown steady growth throughout 2024, albeit at a more moderate pace compared to previous years. This suggests a balanced market where demand remains strong, but excessive price hikes are tempered.</a:t>
            </a:r>
          </a:p>
          <a:p>
            <a:endParaRPr lang="en-US" dirty="0"/>
          </a:p>
          <a:p>
            <a:pPr algn="ctr"/>
            <a:r>
              <a:rPr lang="en-US" b="1" dirty="0"/>
              <a:t>Vacancy Rates</a:t>
            </a:r>
          </a:p>
          <a:p>
            <a:r>
              <a:rPr lang="en-US" dirty="0"/>
              <a:t>Vacancy rates have remained relatively low, indicating high demand for rental properties. However, increased construction and potential economic shifts could impact vacancy rates in the coming months.</a:t>
            </a:r>
          </a:p>
          <a:p>
            <a:endParaRPr lang="en-US" dirty="0"/>
          </a:p>
          <a:p>
            <a:pPr algn="ctr"/>
            <a:r>
              <a:rPr lang="en-US" b="1" dirty="0"/>
              <a:t>Tenant Preferences </a:t>
            </a:r>
          </a:p>
          <a:p>
            <a:r>
              <a:rPr lang="en-US" dirty="0"/>
              <a:t>Renters in Sacramento continue to prioritize affordability and convenience. Properties in desirable neighborhoods with easy access to amenities and transportation remain highly sought-after.</a:t>
            </a:r>
          </a:p>
          <a:p>
            <a:endParaRPr lang="en-US" dirty="0"/>
          </a:p>
          <a:p>
            <a:r>
              <a:rPr lang="en-US" dirty="0"/>
              <a:t>**As we head into the final months of 2024, it's crucial for landlords and renters alike to stay informed about market trends and adjust their strategies accordingly.</a:t>
            </a:r>
          </a:p>
          <a:p>
            <a:pPr algn="ctr"/>
            <a:r>
              <a:rPr lang="en-US" dirty="0"/>
              <a:t> </a:t>
            </a:r>
            <a:r>
              <a:rPr lang="en-US" b="1" dirty="0"/>
              <a:t>Call M&amp;M Properties for market information and strategies. </a:t>
            </a:r>
          </a:p>
          <a:p>
            <a:pPr algn="ctr"/>
            <a:r>
              <a:rPr lang="en-US" sz="2000" b="1" dirty="0"/>
              <a:t>Darren Babby – 916.500.8188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AFE5D0-8639-0583-21EB-22987D2BD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957" y="122377"/>
            <a:ext cx="827956" cy="8279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F4250FC-C8C6-3E68-9AE5-4175DADE3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62" y="122377"/>
            <a:ext cx="82912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1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EE7D5E-0CC8-59E7-07D7-54C532BE7F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32" y="718732"/>
            <a:ext cx="11648536" cy="27102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B75A6B-1F69-2A1F-F24F-BB07BB8C4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87" y="3429000"/>
            <a:ext cx="5748310" cy="33958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6BC23A-BBC0-180A-1960-DD9F038086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724" y="3429000"/>
            <a:ext cx="5085330" cy="30137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DDC647-FF0D-BC0B-DA5B-FA10EC38D9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443" y="127785"/>
            <a:ext cx="1315476" cy="131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3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FDD6E1-2C96-BBAC-B20E-7947ABC6C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89" y="569343"/>
            <a:ext cx="5398464" cy="38596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FDB37F-EC51-1F41-B806-B5B3246ED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049" y="2285999"/>
            <a:ext cx="5847958" cy="39850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323EEC-327D-F183-2F87-02B67CA0CA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1" y="265808"/>
            <a:ext cx="1315476" cy="131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A0B460-839C-2146-BBF5-ADC35A45D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962" y="1116983"/>
            <a:ext cx="4270075" cy="407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1A1858-6E3D-F00E-2989-D8E2B6FDE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00" y="1483358"/>
            <a:ext cx="9147502" cy="21264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A14BDC-EAAB-5BCE-07DE-810DB29233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337" y="3772629"/>
            <a:ext cx="4935936" cy="28612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624F4E-F346-32B5-8E91-49131A521E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6" y="3694991"/>
            <a:ext cx="3958422" cy="28427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143871-E65B-37EF-AA9F-75C1C1AEA6B1}"/>
              </a:ext>
            </a:extLst>
          </p:cNvPr>
          <p:cNvSpPr txBox="1"/>
          <p:nvPr/>
        </p:nvSpPr>
        <p:spPr>
          <a:xfrm>
            <a:off x="754000" y="474453"/>
            <a:ext cx="8071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Featured Market </a:t>
            </a:r>
            <a:r>
              <a:rPr lang="en-US" sz="2400" b="1" dirty="0"/>
              <a:t>– Check Each Week for a Featured Market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61AA34-8A48-77A3-B015-5D868F931D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502" y="459245"/>
            <a:ext cx="1315476" cy="131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07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Babby</dc:creator>
  <cp:lastModifiedBy>Darren Babby</cp:lastModifiedBy>
  <cp:revision>2</cp:revision>
  <dcterms:created xsi:type="dcterms:W3CDTF">2024-12-06T16:50:37Z</dcterms:created>
  <dcterms:modified xsi:type="dcterms:W3CDTF">2024-12-06T17:24:13Z</dcterms:modified>
</cp:coreProperties>
</file>